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61" r:id="rId4"/>
    <p:sldId id="264" r:id="rId5"/>
    <p:sldId id="265" r:id="rId6"/>
    <p:sldId id="269" r:id="rId7"/>
    <p:sldId id="272" r:id="rId8"/>
    <p:sldId id="268" r:id="rId9"/>
    <p:sldId id="267" r:id="rId10"/>
    <p:sldId id="266" r:id="rId11"/>
    <p:sldId id="270" r:id="rId12"/>
  </p:sldIdLst>
  <p:sldSz cx="12709525" cy="8640763"/>
  <p:notesSz cx="6858000" cy="9144000"/>
  <p:embeddedFontLst>
    <p:embeddedFont>
      <p:font typeface="Merriweather" panose="020B0604020202020204" charset="-52"/>
      <p:regular r:id="rId14"/>
      <p:bold r:id="rId15"/>
      <p:italic r:id="rId16"/>
      <p:boldItalic r:id="rId17"/>
    </p:embeddedFont>
    <p:embeddedFont>
      <p:font typeface="Geneva" panose="020B0503030404040204" pitchFamily="3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E4744C-88A2-4307-BEC6-FEF44DFC8BE6}">
  <a:tblStyle styleId="{46E4744C-88A2-4307-BEC6-FEF44DFC8B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:notes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d1e64f5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4d1e64f5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d1ee76a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4d1ee76a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d1e64f5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4d1e64f5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d1e64f5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4d1e64f5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Квалифицированные специалисты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У нас работают только профессионалы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Фото</a:t>
            </a:r>
            <a:endParaRPr/>
          </a:p>
        </p:txBody>
      </p:sp>
      <p:sp>
        <p:nvSpPr>
          <p:cNvPr id="266" name="Google Shape;2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2235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353b216b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353b216b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635400" y="344520"/>
            <a:ext cx="11437920" cy="144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635400" y="2021760"/>
            <a:ext cx="5581440" cy="239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6496200" y="2021760"/>
            <a:ext cx="5581440" cy="239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3"/>
          </p:nvPr>
        </p:nvSpPr>
        <p:spPr>
          <a:xfrm>
            <a:off x="6496200" y="4639320"/>
            <a:ext cx="5581440" cy="239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4"/>
          </p:nvPr>
        </p:nvSpPr>
        <p:spPr>
          <a:xfrm>
            <a:off x="635400" y="4639320"/>
            <a:ext cx="5581440" cy="239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635400" y="344520"/>
            <a:ext cx="11437920" cy="144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635400" y="2021760"/>
            <a:ext cx="11437920" cy="5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635400" y="2021760"/>
            <a:ext cx="11437920" cy="5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14080" y="2021760"/>
            <a:ext cx="6280560" cy="50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14080" y="2021760"/>
            <a:ext cx="6280560" cy="50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635400" y="344520"/>
            <a:ext cx="11437920" cy="144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635400" y="2021760"/>
            <a:ext cx="11437920" cy="5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635400" y="344520"/>
            <a:ext cx="11437920" cy="144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635400" y="2021760"/>
            <a:ext cx="5581440" cy="5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6496200" y="2021760"/>
            <a:ext cx="5581440" cy="5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635400" y="344520"/>
            <a:ext cx="11437920" cy="144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635400" y="344520"/>
            <a:ext cx="11437920" cy="668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635400" y="344520"/>
            <a:ext cx="11437920" cy="144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635400" y="2021760"/>
            <a:ext cx="5581440" cy="239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635400" y="4639320"/>
            <a:ext cx="5581440" cy="239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3"/>
          </p:nvPr>
        </p:nvSpPr>
        <p:spPr>
          <a:xfrm>
            <a:off x="6496200" y="2021760"/>
            <a:ext cx="5581440" cy="5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635400" y="344520"/>
            <a:ext cx="11437920" cy="144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635400" y="2021760"/>
            <a:ext cx="5581440" cy="5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6496200" y="2021760"/>
            <a:ext cx="5581440" cy="239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3"/>
          </p:nvPr>
        </p:nvSpPr>
        <p:spPr>
          <a:xfrm>
            <a:off x="6496200" y="4639320"/>
            <a:ext cx="5581440" cy="239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35400" y="344520"/>
            <a:ext cx="11437920" cy="144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35400" y="2021760"/>
            <a:ext cx="5581440" cy="239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496200" y="2021760"/>
            <a:ext cx="5581440" cy="239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3"/>
          </p:nvPr>
        </p:nvSpPr>
        <p:spPr>
          <a:xfrm>
            <a:off x="635400" y="4639320"/>
            <a:ext cx="11437920" cy="239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635400" y="344520"/>
            <a:ext cx="11437920" cy="144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635400" y="2021760"/>
            <a:ext cx="11437920" cy="239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635400" y="4639320"/>
            <a:ext cx="11437920" cy="239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5400" y="344520"/>
            <a:ext cx="11437920" cy="144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35400" y="2021760"/>
            <a:ext cx="11437920" cy="50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708000" cy="861696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5101200" y="7071120"/>
            <a:ext cx="2695680" cy="10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Москва, Зеленоград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0" i="0" u="none" strike="noStrike" cap="none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</a:t>
            </a:r>
            <a:r>
              <a:rPr lang="en-US" sz="4400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sz="4400" dirty="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51080" y="2923200"/>
            <a:ext cx="8510040" cy="7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0" i="0" u="none" strike="noStrike" cap="none" dirty="0" smtClean="0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Презентация услуг отдела контекстной рекламы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7582" y="4165700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37582" y="4165700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7582" y="4165700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120"/>
            <a:ext cx="12708000" cy="735876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/>
          <p:nvPr/>
        </p:nvSpPr>
        <p:spPr>
          <a:xfrm>
            <a:off x="739080" y="360720"/>
            <a:ext cx="1045116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Преимущества </a:t>
            </a:r>
            <a:r>
              <a:rPr lang="ru-RU" sz="20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которые вы получаете</a:t>
            </a:r>
            <a:r>
              <a:rPr lang="ru-RU" sz="20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-RU" sz="20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выбирая нас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0" y="7360920"/>
            <a:ext cx="12706920" cy="125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00" y="7707960"/>
            <a:ext cx="2100600" cy="63324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/>
          <p:nvPr/>
        </p:nvSpPr>
        <p:spPr>
          <a:xfrm>
            <a:off x="11894760" y="543960"/>
            <a:ext cx="27900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3278880" y="7852320"/>
            <a:ext cx="3555720" cy="3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ru-RU" dirty="0"/>
              <a:t>Зеленоград, к 814 А, 5 этаж, оф. 501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7063920" y="7837200"/>
            <a:ext cx="1812240" cy="3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+7 495 221-18-77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9326520" y="7830000"/>
            <a:ext cx="1454040" cy="3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info@rusoft.ru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11259720" y="7837200"/>
            <a:ext cx="940320" cy="3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1950840" y="2222640"/>
            <a:ext cx="8807760" cy="40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0" i="0" u="none" strike="noStrike" cap="none" dirty="0" smtClean="0">
                <a:solidFill>
                  <a:srgbClr val="F79646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r>
              <a:rPr lang="en-US" sz="4800" dirty="0" smtClean="0">
                <a:solidFill>
                  <a:srgbClr val="F79646"/>
                </a:solidFill>
                <a:latin typeface="Merriweather"/>
                <a:ea typeface="Merriweather"/>
                <a:cs typeface="Merriweather"/>
                <a:sym typeface="Merriweather"/>
              </a:rPr>
              <a:t>9</a:t>
            </a:r>
            <a:r>
              <a:rPr lang="ru-RU" sz="4800" b="0" i="0" u="none" strike="noStrike" cap="none" dirty="0" smtClean="0">
                <a:solidFill>
                  <a:srgbClr val="F79646"/>
                </a:solidFill>
                <a:latin typeface="Merriweather"/>
                <a:ea typeface="Merriweather"/>
                <a:cs typeface="Merriweather"/>
                <a:sym typeface="Merriweather"/>
              </a:rPr>
              <a:t>-летний</a:t>
            </a:r>
            <a:r>
              <a:rPr lang="ru-RU" sz="4800" b="0" i="0" u="none" strike="noStrike" cap="none" dirty="0" smtClean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4800" b="0" i="0" u="none" strike="noStrike" cap="none" dirty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опыт </a:t>
            </a:r>
            <a:endParaRPr sz="4800" b="0" i="0" u="none" strike="noStrike" cap="none" dirty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создания и сопровождения</a:t>
            </a:r>
            <a:r>
              <a:rPr lang="ru-RU" sz="4800" b="0" i="0" u="none" strike="noStrike" cap="none" dirty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 сайтов</a:t>
            </a:r>
            <a:endParaRPr sz="4800" b="0" i="0" u="none" strike="noStrike" cap="none" dirty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Более</a:t>
            </a:r>
            <a:r>
              <a:rPr lang="ru-RU" sz="9600" b="0" i="0" u="none" strike="noStrike" cap="none" dirty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9600" b="0" i="0" u="none" strike="noStrike" cap="none" dirty="0" smtClean="0">
                <a:solidFill>
                  <a:srgbClr val="F79646"/>
                </a:solidFill>
                <a:latin typeface="Geneva" panose="020B0503030404040204" pitchFamily="34" charset="0"/>
                <a:ea typeface="Merriweather"/>
                <a:cs typeface="Merriweather"/>
                <a:sym typeface="Merriweather"/>
              </a:rPr>
              <a:t>6</a:t>
            </a:r>
            <a:r>
              <a:rPr lang="ru-RU" sz="9600" b="0" i="0" u="none" strike="noStrike" cap="none" dirty="0" smtClean="0">
                <a:solidFill>
                  <a:srgbClr val="F79646"/>
                </a:solidFill>
                <a:latin typeface="Merriweather"/>
                <a:ea typeface="Merriweather"/>
                <a:cs typeface="Merriweather"/>
                <a:sym typeface="Merriweather"/>
              </a:rPr>
              <a:t>5</a:t>
            </a:r>
            <a:r>
              <a:rPr lang="en-US" sz="9600" b="0" i="0" u="none" strike="noStrike" cap="none" dirty="0" smtClean="0">
                <a:solidFill>
                  <a:srgbClr val="F79646"/>
                </a:solidFill>
                <a:latin typeface="Geneva" panose="020B0503030404040204" pitchFamily="34" charset="0"/>
                <a:ea typeface="Merriweather"/>
                <a:cs typeface="Merriweather"/>
                <a:sym typeface="Merriweather"/>
              </a:rPr>
              <a:t>0</a:t>
            </a:r>
            <a:r>
              <a:rPr lang="ru-RU" sz="9600" b="0" i="0" u="none" strike="noStrike" cap="none" dirty="0" smtClean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2800" b="0" i="0" u="none" strike="noStrike" cap="none" dirty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проектов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821520" y="1548000"/>
            <a:ext cx="47016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" y="9720"/>
            <a:ext cx="12715560" cy="86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8"/>
          <p:cNvSpPr/>
          <p:nvPr/>
        </p:nvSpPr>
        <p:spPr>
          <a:xfrm>
            <a:off x="11885040" y="557640"/>
            <a:ext cx="37260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0080" y="1512000"/>
            <a:ext cx="13069440" cy="402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960" y="199440"/>
            <a:ext cx="3288960" cy="99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8"/>
          <p:cNvSpPr/>
          <p:nvPr/>
        </p:nvSpPr>
        <p:spPr>
          <a:xfrm>
            <a:off x="4230720" y="2420640"/>
            <a:ext cx="7161840" cy="2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Пусть потраченные на создание сайта деньги и время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приносят вам прибыль.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Команда РуСофт поможет вам в этом.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Обращайтесь к нам и мы успешно реализуем ваш интернет-проект!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8"/>
          <p:cNvSpPr/>
          <p:nvPr/>
        </p:nvSpPr>
        <p:spPr>
          <a:xfrm>
            <a:off x="789480" y="6051600"/>
            <a:ext cx="2437200" cy="54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Телефон мобильный: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+7 968 641-28-15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8"/>
          <p:cNvSpPr/>
          <p:nvPr/>
        </p:nvSpPr>
        <p:spPr>
          <a:xfrm>
            <a:off x="747720" y="6915960"/>
            <a:ext cx="3013560" cy="100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i="0" u="none" strike="noStrike" cap="none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Фактический адрес: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1500" b="1" i="0" u="none" strike="noStrike" cap="none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Россия, Москва, </a:t>
            </a:r>
            <a:r>
              <a:rPr lang="ru-RU" sz="1500" b="1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Зеленоград, к 814 А, 5 этаж, оф. 501</a:t>
            </a:r>
            <a:endParaRPr sz="1500" b="1" dirty="0">
              <a:solidFill>
                <a:srgbClr val="595959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94" name="Google Shape;294;p28"/>
          <p:cNvSpPr/>
          <p:nvPr/>
        </p:nvSpPr>
        <p:spPr>
          <a:xfrm>
            <a:off x="4986720" y="6051600"/>
            <a:ext cx="2392560" cy="54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Телефон городской: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+7 495 221-18-77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5016600" y="6915960"/>
            <a:ext cx="3440880" cy="100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Почтовый адрес: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124617, г. Москва, Зеленоград,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д. 1455 офис 291.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9379080" y="6057360"/>
            <a:ext cx="2392560" cy="54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info@rusoft.ru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8"/>
          <p:cNvSpPr/>
          <p:nvPr/>
        </p:nvSpPr>
        <p:spPr>
          <a:xfrm>
            <a:off x="9398880" y="6915960"/>
            <a:ext cx="2392560" cy="54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 сайт: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708000" cy="73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0" y="7360920"/>
            <a:ext cx="12706800" cy="12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00" y="7707960"/>
            <a:ext cx="2100600" cy="6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/>
          <p:nvPr/>
        </p:nvSpPr>
        <p:spPr>
          <a:xfrm>
            <a:off x="11894760" y="543960"/>
            <a:ext cx="2790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3278880" y="7852320"/>
            <a:ext cx="3555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ru-RU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</a:rPr>
              <a:t>Зеленоград, к 814 А, 5 этаж, оф. 501</a:t>
            </a:r>
            <a:endParaRPr dirty="0">
              <a:solidFill>
                <a:srgbClr val="595959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7063920" y="7837200"/>
            <a:ext cx="18123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+7 495 221-18-77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9326520" y="7830000"/>
            <a:ext cx="14541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info@rusoft.ru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11259720" y="7837200"/>
            <a:ext cx="9402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00" y="7707960"/>
            <a:ext cx="2100600" cy="6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552055" y="360895"/>
            <a:ext cx="10641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Виды интернет рекламы, </a:t>
            </a:r>
            <a:r>
              <a:rPr lang="ru-RU" sz="1800">
                <a:solidFill>
                  <a:srgbClr val="5858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которые мы можем предоставить</a:t>
            </a:r>
            <a:endParaRPr sz="1800" b="0" i="0" u="none" strike="noStrike" cap="none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464400" y="1670300"/>
            <a:ext cx="11952900" cy="53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796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готовы предложить следующие </a:t>
            </a:r>
            <a:r>
              <a:rPr lang="ru-RU" sz="2400" b="1" dirty="0" smtClean="0">
                <a:solidFill>
                  <a:srgbClr val="F796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услуги:</a:t>
            </a:r>
            <a:r>
              <a:rPr lang="ru-RU" sz="3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</a:t>
            </a:r>
            <a:r>
              <a:rPr lang="ru-RU" sz="1100" dirty="0">
                <a:solidFill>
                  <a:schemeClr val="dk1"/>
                </a:solidFill>
              </a:rPr>
              <a:t>		</a:t>
            </a:r>
            <a:endParaRPr sz="1100" dirty="0">
              <a:solidFill>
                <a:schemeClr val="dk1"/>
              </a:solidFill>
            </a:endParaRPr>
          </a:p>
          <a:p>
            <a:pPr marL="1714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контекстная реклама в системах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Яндекс.Директ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Google.Adwords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1714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реклама в сети Яндекс (РСЯ), контекстно-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медийной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сети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Google, Facebook; </a:t>
            </a:r>
          </a:p>
          <a:p>
            <a:pPr marL="1714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ретаргетинг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Яндекс, ремаркетинг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Google; 	</a:t>
            </a:r>
          </a:p>
          <a:p>
            <a:pPr marL="1714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мобильная реклама на поиске Яндекс и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Google;</a:t>
            </a:r>
          </a:p>
          <a:p>
            <a:pPr marL="1714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размещение рекламы на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Яндекс.Маркет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Google Merchant;</a:t>
            </a:r>
          </a:p>
          <a:p>
            <a:pPr marL="171450" lvl="2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реклама в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соц.сетях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Facebook, Instagram.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dk1"/>
                </a:solidFill>
              </a:rPr>
              <a:t>	 	 	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8585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58585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 нашим агентством и в системах </a:t>
            </a:r>
            <a:r>
              <a:rPr lang="ru-RU" sz="1800" dirty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</a:t>
            </a:r>
            <a:r>
              <a:rPr lang="ru-RU" sz="1800" dirty="0">
                <a:solidFill>
                  <a:srgbClr val="58585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ндекс и </a:t>
            </a:r>
            <a:r>
              <a:rPr lang="ru-RU" sz="1800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ru-RU" sz="1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ru-RU" sz="1800" dirty="0" err="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ru-RU" sz="1800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ru-RU" sz="1800" dirty="0" err="1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ru-RU" sz="18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ru-RU" sz="1800" dirty="0">
                <a:solidFill>
                  <a:srgbClr val="3C5A9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solidFill>
                  <a:srgbClr val="58585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закреплён маркетолог,</a:t>
            </a:r>
            <a:endParaRPr sz="1800" dirty="0">
              <a:solidFill>
                <a:srgbClr val="58585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58585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который помогает оперативно решать задачи наших партнёров.</a:t>
            </a:r>
            <a:endParaRPr sz="1800" dirty="0">
              <a:solidFill>
                <a:srgbClr val="585858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7678"/>
            <a:ext cx="12708000" cy="73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0" y="7360920"/>
            <a:ext cx="12706800" cy="12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00" y="7707960"/>
            <a:ext cx="2100600" cy="6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/>
          <p:nvPr/>
        </p:nvSpPr>
        <p:spPr>
          <a:xfrm>
            <a:off x="11894760" y="543960"/>
            <a:ext cx="2790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3278880" y="7852320"/>
            <a:ext cx="3555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ru-RU" dirty="0"/>
              <a:t>Зеленоград, к 814 А, 5 этаж, оф. 501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7063920" y="7837200"/>
            <a:ext cx="18123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+7 495 221-18-77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9326520" y="7830000"/>
            <a:ext cx="14541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info@rusoft.ru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11259720" y="7837200"/>
            <a:ext cx="9402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00" y="7707960"/>
            <a:ext cx="2100600" cy="6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/>
          <p:nvPr/>
        </p:nvSpPr>
        <p:spPr>
          <a:xfrm>
            <a:off x="552055" y="360895"/>
            <a:ext cx="10641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552050" y="1588275"/>
            <a:ext cx="11647800" cy="57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8585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2182" y="636139"/>
            <a:ext cx="10733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3C5A99"/>
                </a:solidFill>
                <a:latin typeface="Times New Roman" panose="02020603050405020304" pitchFamily="18" charset="0"/>
              </a:rPr>
              <a:t>Условия сотрудничества: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0090" y="1595766"/>
            <a:ext cx="1147975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/>
            <a:r>
              <a:rPr lang="ru-RU" sz="1800" b="1" dirty="0">
                <a:solidFill>
                  <a:srgbClr val="585858"/>
                </a:solidFill>
                <a:latin typeface="Arial" panose="020B0604020202020204" pitchFamily="34" charset="0"/>
              </a:rPr>
              <a:t>Работа с сервисами Яндекс </a:t>
            </a:r>
            <a:endParaRPr lang="ru-RU" dirty="0"/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rgbClr val="585858"/>
                </a:solidFill>
                <a:latin typeface="Arial" panose="020B0604020202020204" pitchFamily="34" charset="0"/>
              </a:rPr>
              <a:t>Работа </a:t>
            </a:r>
            <a:r>
              <a:rPr lang="ru-RU" dirty="0">
                <a:solidFill>
                  <a:srgbClr val="585858"/>
                </a:solidFill>
                <a:latin typeface="Arial" panose="020B0604020202020204" pitchFamily="34" charset="0"/>
              </a:rPr>
              <a:t>осуществляется по 100% предоплате за месяц. 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585858"/>
                </a:solidFill>
                <a:latin typeface="Arial" panose="020B0604020202020204" pitchFamily="34" charset="0"/>
              </a:rPr>
              <a:t>Стоимость создания рекламной кампании </a:t>
            </a:r>
            <a:r>
              <a:rPr lang="ru-RU" dirty="0" smtClean="0">
                <a:solidFill>
                  <a:srgbClr val="585858"/>
                </a:solidFill>
                <a:latin typeface="Arial" panose="020B0604020202020204" pitchFamily="34" charset="0"/>
              </a:rPr>
              <a:t>10</a:t>
            </a:r>
            <a:r>
              <a:rPr lang="en-US" dirty="0" smtClean="0">
                <a:solidFill>
                  <a:srgbClr val="585858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585858"/>
                </a:solidFill>
                <a:latin typeface="Arial" panose="020B0604020202020204" pitchFamily="34" charset="0"/>
              </a:rPr>
              <a:t>000 </a:t>
            </a:r>
            <a:r>
              <a:rPr lang="ru-RU" dirty="0">
                <a:solidFill>
                  <a:srgbClr val="585858"/>
                </a:solidFill>
                <a:latin typeface="Arial" panose="020B0604020202020204" pitchFamily="34" charset="0"/>
              </a:rPr>
              <a:t>рублей.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585858"/>
                </a:solidFill>
                <a:latin typeface="Arial" panose="020B0604020202020204" pitchFamily="34" charset="0"/>
              </a:rPr>
              <a:t>При ежемесячном бюджете рекламной кампании более </a:t>
            </a:r>
            <a:r>
              <a:rPr lang="en-US" dirty="0" smtClean="0">
                <a:solidFill>
                  <a:srgbClr val="585858"/>
                </a:solidFill>
                <a:latin typeface="Arial" panose="020B0604020202020204" pitchFamily="34" charset="0"/>
              </a:rPr>
              <a:t>3</a:t>
            </a:r>
            <a:r>
              <a:rPr lang="ru-RU" dirty="0" smtClean="0">
                <a:solidFill>
                  <a:srgbClr val="585858"/>
                </a:solidFill>
                <a:latin typeface="Arial" panose="020B0604020202020204" pitchFamily="34" charset="0"/>
              </a:rPr>
              <a:t>00 </a:t>
            </a:r>
            <a:r>
              <a:rPr lang="ru-RU" dirty="0">
                <a:solidFill>
                  <a:srgbClr val="585858"/>
                </a:solidFill>
                <a:latin typeface="Arial" panose="020B0604020202020204" pitchFamily="34" charset="0"/>
              </a:rPr>
              <a:t>000 рублей, ведение рекламной кампании - бесплатно</a:t>
            </a:r>
            <a:r>
              <a:rPr lang="ru-RU" dirty="0" smtClean="0">
                <a:solidFill>
                  <a:srgbClr val="585858"/>
                </a:solidFill>
                <a:latin typeface="Arial" panose="020B0604020202020204" pitchFamily="34" charset="0"/>
              </a:rPr>
              <a:t>.</a:t>
            </a:r>
            <a:endParaRPr lang="en-US" dirty="0" smtClean="0">
              <a:solidFill>
                <a:srgbClr val="585858"/>
              </a:solidFill>
              <a:latin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rgbClr val="585858"/>
                </a:solidFill>
                <a:latin typeface="Arial" panose="020B0604020202020204" pitchFamily="34" charset="0"/>
              </a:rPr>
              <a:t>При ежемесячном бюджете рекламной кампании менее 300 000 рублей, </a:t>
            </a:r>
            <a:r>
              <a:rPr lang="ru-RU" dirty="0" smtClean="0">
                <a:solidFill>
                  <a:srgbClr val="585858"/>
                </a:solidFill>
                <a:latin typeface="Arial" panose="020B0604020202020204" pitchFamily="34" charset="0"/>
              </a:rPr>
              <a:t>комиссия </a:t>
            </a:r>
            <a:r>
              <a:rPr lang="ru-RU" dirty="0" smtClean="0">
                <a:solidFill>
                  <a:srgbClr val="585858"/>
                </a:solidFill>
                <a:latin typeface="Arial" panose="020B0604020202020204" pitchFamily="34" charset="0"/>
              </a:rPr>
              <a:t>10% от бюджета, но не менее </a:t>
            </a:r>
            <a:r>
              <a:rPr lang="ru-RU" dirty="0" smtClean="0">
                <a:solidFill>
                  <a:srgbClr val="585858"/>
                </a:solidFill>
                <a:latin typeface="Arial" panose="020B0604020202020204" pitchFamily="34" charset="0"/>
              </a:rPr>
              <a:t>10 </a:t>
            </a:r>
            <a:r>
              <a:rPr lang="ru-RU" dirty="0" smtClean="0">
                <a:solidFill>
                  <a:srgbClr val="585858"/>
                </a:solidFill>
                <a:latin typeface="Arial" panose="020B0604020202020204" pitchFamily="34" charset="0"/>
              </a:rPr>
              <a:t>000 рублей.</a:t>
            </a:r>
            <a:endParaRPr lang="ru-RU" dirty="0">
              <a:solidFill>
                <a:srgbClr val="585858"/>
              </a:solidFill>
              <a:latin typeface="Arial" panose="020B0604020202020204" pitchFamily="34" charset="0"/>
            </a:endParaRPr>
          </a:p>
          <a:p>
            <a:pPr marL="914400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800" b="1" dirty="0">
                <a:solidFill>
                  <a:srgbClr val="585858"/>
                </a:solidFill>
                <a:latin typeface="Arial" panose="020B0604020202020204" pitchFamily="34" charset="0"/>
              </a:rPr>
              <a:t>Работа с сервисами </a:t>
            </a:r>
            <a:r>
              <a:rPr lang="ru-RU" sz="1800" b="1" dirty="0" err="1">
                <a:solidFill>
                  <a:srgbClr val="585858"/>
                </a:solidFill>
                <a:latin typeface="Arial" panose="020B0604020202020204" pitchFamily="34" charset="0"/>
              </a:rPr>
              <a:t>Google</a:t>
            </a:r>
            <a:endParaRPr lang="ru-RU" dirty="0"/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rgbClr val="585858"/>
                </a:solidFill>
                <a:latin typeface="Arial" panose="020B0604020202020204" pitchFamily="34" charset="0"/>
              </a:rPr>
              <a:t>Работа </a:t>
            </a:r>
            <a:r>
              <a:rPr lang="ru-RU" dirty="0">
                <a:solidFill>
                  <a:srgbClr val="585858"/>
                </a:solidFill>
                <a:latin typeface="Arial" panose="020B0604020202020204" pitchFamily="34" charset="0"/>
              </a:rPr>
              <a:t>осуществляется по 100% предоплате за месяц. 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585858"/>
                </a:solidFill>
                <a:latin typeface="Arial" panose="020B0604020202020204" pitchFamily="34" charset="0"/>
              </a:rPr>
              <a:t>Стоимость создания рекламной кампании 10 000 рублей.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585858"/>
                </a:solidFill>
                <a:latin typeface="Arial" panose="020B0604020202020204" pitchFamily="34" charset="0"/>
              </a:rPr>
              <a:t>Стоимость ведения рекламной кампании составляет 10% от бюджета, но не менее 10 000 рублей.</a:t>
            </a:r>
          </a:p>
          <a:p>
            <a:pPr marL="914400"/>
            <a:r>
              <a:rPr lang="ru-RU" dirty="0"/>
              <a:t/>
            </a:r>
            <a:br>
              <a:rPr lang="ru-RU" dirty="0"/>
            </a:br>
            <a:r>
              <a:rPr lang="ru-RU" sz="1800" b="1" dirty="0">
                <a:solidFill>
                  <a:srgbClr val="585858"/>
                </a:solidFill>
                <a:latin typeface="Arial" panose="020B0604020202020204" pitchFamily="34" charset="0"/>
              </a:rPr>
              <a:t>Работа с сервисами </a:t>
            </a:r>
            <a:r>
              <a:rPr lang="ru-RU" sz="1800" b="1" dirty="0" err="1">
                <a:solidFill>
                  <a:srgbClr val="585858"/>
                </a:solidFill>
                <a:latin typeface="Arial" panose="020B0604020202020204" pitchFamily="34" charset="0"/>
              </a:rPr>
              <a:t>Facebook</a:t>
            </a:r>
            <a:endParaRPr lang="ru-RU" dirty="0"/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rgbClr val="585858"/>
                </a:solidFill>
                <a:latin typeface="Arial" panose="020B0604020202020204" pitchFamily="34" charset="0"/>
              </a:rPr>
              <a:t>Работа </a:t>
            </a:r>
            <a:r>
              <a:rPr lang="ru-RU" dirty="0">
                <a:solidFill>
                  <a:srgbClr val="585858"/>
                </a:solidFill>
                <a:latin typeface="Arial" panose="020B0604020202020204" pitchFamily="34" charset="0"/>
              </a:rPr>
              <a:t>осуществляется по 100% предоплате за месяц. 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585858"/>
                </a:solidFill>
                <a:latin typeface="Arial" panose="020B0604020202020204" pitchFamily="34" charset="0"/>
              </a:rPr>
              <a:t>Стоимость создания рекламной кампании 10 000 рублей.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585858"/>
                </a:solidFill>
                <a:latin typeface="Arial" panose="020B0604020202020204" pitchFamily="34" charset="0"/>
              </a:rPr>
              <a:t>Стоимость ведения рекламной кампании составляет </a:t>
            </a:r>
            <a:r>
              <a:rPr lang="en-US" dirty="0">
                <a:solidFill>
                  <a:srgbClr val="585858"/>
                </a:solidFill>
                <a:latin typeface="Arial" panose="020B0604020202020204" pitchFamily="34" charset="0"/>
              </a:rPr>
              <a:t>1</a:t>
            </a:r>
            <a:r>
              <a:rPr lang="ru-RU" dirty="0" smtClean="0">
                <a:solidFill>
                  <a:srgbClr val="585858"/>
                </a:solidFill>
                <a:latin typeface="Arial" panose="020B0604020202020204" pitchFamily="34" charset="0"/>
              </a:rPr>
              <a:t>0</a:t>
            </a:r>
            <a:r>
              <a:rPr lang="ru-RU" dirty="0">
                <a:solidFill>
                  <a:srgbClr val="585858"/>
                </a:solidFill>
                <a:latin typeface="Arial" panose="020B0604020202020204" pitchFamily="34" charset="0"/>
              </a:rPr>
              <a:t>% от бюджета, но не менее 10 000 рублей.</a:t>
            </a:r>
          </a:p>
          <a:p>
            <a:pPr marL="285750" indent="-28575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585858"/>
                </a:solidFill>
                <a:latin typeface="Arial" panose="020B0604020202020204" pitchFamily="34" charset="0"/>
              </a:rPr>
              <a:t>Взимается дополнительная комиссия за ввод безналичных денег на аккаунт </a:t>
            </a:r>
            <a:r>
              <a:rPr lang="ru-RU" dirty="0" err="1">
                <a:solidFill>
                  <a:srgbClr val="585858"/>
                </a:solidFill>
                <a:latin typeface="Arial" panose="020B0604020202020204" pitchFamily="34" charset="0"/>
              </a:rPr>
              <a:t>Facebook</a:t>
            </a:r>
            <a:r>
              <a:rPr lang="ru-RU" dirty="0">
                <a:solidFill>
                  <a:srgbClr val="585858"/>
                </a:solidFill>
                <a:latin typeface="Arial" panose="020B0604020202020204" pitchFamily="34" charset="0"/>
              </a:rPr>
              <a:t> в размере 10% со стороны </a:t>
            </a:r>
            <a:r>
              <a:rPr lang="ru-RU" dirty="0" err="1">
                <a:solidFill>
                  <a:srgbClr val="585858"/>
                </a:solidFill>
                <a:latin typeface="Arial" panose="020B0604020202020204" pitchFamily="34" charset="0"/>
              </a:rPr>
              <a:t>реселлеров</a:t>
            </a:r>
            <a:r>
              <a:rPr lang="ru-RU" dirty="0">
                <a:solidFill>
                  <a:srgbClr val="58585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585858"/>
                </a:solidFill>
                <a:latin typeface="Arial" panose="020B0604020202020204" pitchFamily="34" charset="0"/>
              </a:rPr>
              <a:t>Facebook</a:t>
            </a:r>
            <a:r>
              <a:rPr lang="ru-RU" dirty="0">
                <a:solidFill>
                  <a:srgbClr val="585858"/>
                </a:solidFill>
                <a:latin typeface="Arial" panose="020B0604020202020204" pitchFamily="34" charset="0"/>
              </a:rPr>
              <a:t> в России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708000" cy="73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0" y="7360920"/>
            <a:ext cx="12706800" cy="12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00" y="7707960"/>
            <a:ext cx="2100600" cy="6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/>
          <p:nvPr/>
        </p:nvSpPr>
        <p:spPr>
          <a:xfrm>
            <a:off x="11971860" y="543910"/>
            <a:ext cx="2790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3278880" y="7852320"/>
            <a:ext cx="3555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ru-RU" dirty="0"/>
              <a:t>Зеленоград, к 814 А, 5 этаж, оф. 501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7063920" y="7837200"/>
            <a:ext cx="18123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+7 495 221-18-77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9326520" y="7830000"/>
            <a:ext cx="14541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info@rusoft.ru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11259720" y="7837200"/>
            <a:ext cx="9402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00" y="7707960"/>
            <a:ext cx="2100600" cy="6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/>
          <p:nvPr/>
        </p:nvSpPr>
        <p:spPr>
          <a:xfrm>
            <a:off x="552050" y="360900"/>
            <a:ext cx="114198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мы работаем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464400" y="1868463"/>
            <a:ext cx="11952900" cy="51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</a:pPr>
            <a:endParaRPr sz="2400" dirty="0">
              <a:solidFill>
                <a:srgbClr val="58585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0000" y="1866243"/>
            <a:ext cx="10688579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rgbClr val="585858"/>
                </a:solidFill>
                <a:latin typeface="+mn-lt"/>
              </a:rPr>
              <a:t>Проводим анализ бизнес-проекта;</a:t>
            </a:r>
            <a:endParaRPr lang="ru-RU" sz="1600" dirty="0">
              <a:solidFill>
                <a:srgbClr val="434343"/>
              </a:solidFill>
              <a:latin typeface="+mn-lt"/>
            </a:endParaRPr>
          </a:p>
          <a:p>
            <a:pPr marL="342900" indent="-342900" fontAlgn="base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rgbClr val="585858"/>
                </a:solidFill>
                <a:latin typeface="+mn-lt"/>
              </a:rPr>
              <a:t>Определяем цели, задачи, KPI кампании; </a:t>
            </a:r>
            <a:endParaRPr lang="ru-RU" sz="1600" dirty="0">
              <a:solidFill>
                <a:srgbClr val="434343"/>
              </a:solidFill>
              <a:latin typeface="+mn-lt"/>
            </a:endParaRPr>
          </a:p>
          <a:p>
            <a:pPr marL="342900" indent="-342900" fontAlgn="base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rgbClr val="585858"/>
                </a:solidFill>
                <a:latin typeface="+mn-lt"/>
              </a:rPr>
              <a:t>Разрабатываем стратегию и медиаплан РК;</a:t>
            </a:r>
            <a:endParaRPr lang="ru-RU" sz="1600" dirty="0">
              <a:solidFill>
                <a:srgbClr val="434343"/>
              </a:solidFill>
              <a:latin typeface="+mn-lt"/>
            </a:endParaRPr>
          </a:p>
          <a:p>
            <a:pPr marL="342900" indent="-342900" fontAlgn="base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rgbClr val="585858"/>
                </a:solidFill>
                <a:latin typeface="+mn-lt"/>
              </a:rPr>
              <a:t>Запускаем РК (так же предоставление </a:t>
            </a:r>
            <a:r>
              <a:rPr lang="ru-RU" sz="1600" dirty="0" err="1">
                <a:solidFill>
                  <a:srgbClr val="585858"/>
                </a:solidFill>
                <a:latin typeface="+mn-lt"/>
              </a:rPr>
              <a:t>on-line</a:t>
            </a:r>
            <a:r>
              <a:rPr lang="ru-RU" sz="1600" dirty="0">
                <a:solidFill>
                  <a:srgbClr val="585858"/>
                </a:solidFill>
                <a:latin typeface="+mn-lt"/>
              </a:rPr>
              <a:t> доступов к статистике и </a:t>
            </a:r>
            <a:r>
              <a:rPr lang="ru-RU" sz="1600" dirty="0" err="1">
                <a:solidFill>
                  <a:srgbClr val="585858"/>
                </a:solidFill>
                <a:latin typeface="+mn-lt"/>
              </a:rPr>
              <a:t>web</a:t>
            </a:r>
            <a:r>
              <a:rPr lang="ru-RU" sz="1600" dirty="0">
                <a:solidFill>
                  <a:srgbClr val="585858"/>
                </a:solidFill>
                <a:latin typeface="+mn-lt"/>
              </a:rPr>
              <a:t>-аналитике);</a:t>
            </a:r>
            <a:endParaRPr lang="ru-RU" sz="1600" dirty="0">
              <a:solidFill>
                <a:srgbClr val="434343"/>
              </a:solidFill>
              <a:latin typeface="+mn-lt"/>
            </a:endParaRPr>
          </a:p>
          <a:p>
            <a:pPr marL="342900" indent="-342900" fontAlgn="base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rgbClr val="585858"/>
                </a:solidFill>
                <a:latin typeface="+mn-lt"/>
              </a:rPr>
              <a:t>Проводим плановый анализ KPI и оптимизацию РК: </a:t>
            </a:r>
            <a:endParaRPr lang="ru-RU" sz="1600" dirty="0">
              <a:solidFill>
                <a:srgbClr val="434343"/>
              </a:solidFill>
              <a:latin typeface="+mn-lt"/>
            </a:endParaRPr>
          </a:p>
          <a:p>
            <a:pPr marL="800100" lvl="1" indent="-342900" fontAlgn="base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rgbClr val="585858"/>
                </a:solidFill>
                <a:latin typeface="+mn-lt"/>
              </a:rPr>
              <a:t>контроль ставок и расход денежных средств; </a:t>
            </a:r>
            <a:endParaRPr lang="ru-RU" sz="1600" dirty="0">
              <a:solidFill>
                <a:srgbClr val="434343"/>
              </a:solidFill>
              <a:latin typeface="+mn-lt"/>
            </a:endParaRPr>
          </a:p>
          <a:p>
            <a:pPr marL="800100" lvl="1" indent="-342900" fontAlgn="base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rgbClr val="585858"/>
                </a:solidFill>
                <a:latin typeface="+mn-lt"/>
              </a:rPr>
              <a:t>настройка и изменение целей; </a:t>
            </a:r>
            <a:endParaRPr lang="ru-RU" sz="1600" dirty="0">
              <a:solidFill>
                <a:srgbClr val="434343"/>
              </a:solidFill>
              <a:latin typeface="+mn-lt"/>
            </a:endParaRPr>
          </a:p>
          <a:p>
            <a:pPr marL="800100" lvl="1" indent="-342900" fontAlgn="base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rgbClr val="585858"/>
                </a:solidFill>
                <a:latin typeface="+mn-lt"/>
              </a:rPr>
              <a:t>пост-клик анализ; </a:t>
            </a:r>
            <a:endParaRPr lang="ru-RU" sz="1600" dirty="0">
              <a:solidFill>
                <a:srgbClr val="434343"/>
              </a:solidFill>
              <a:latin typeface="+mn-lt"/>
            </a:endParaRPr>
          </a:p>
          <a:p>
            <a:pPr marL="800100" lvl="1" indent="-342900" fontAlgn="base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rgbClr val="585858"/>
                </a:solidFill>
                <a:latin typeface="+mn-lt"/>
              </a:rPr>
              <a:t>контроль ресурса на соответствие KPI. </a:t>
            </a:r>
            <a:endParaRPr lang="ru-RU" sz="1600" dirty="0">
              <a:solidFill>
                <a:srgbClr val="434343"/>
              </a:solidFill>
              <a:latin typeface="+mn-lt"/>
            </a:endParaRPr>
          </a:p>
          <a:p>
            <a:pPr marL="342900" indent="-342900" fontAlgn="base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rgbClr val="585858"/>
                </a:solidFill>
                <a:latin typeface="+mn-lt"/>
              </a:rPr>
              <a:t>Разрабатываем </a:t>
            </a:r>
            <a:r>
              <a:rPr lang="ru-RU" sz="1600" dirty="0" err="1">
                <a:solidFill>
                  <a:srgbClr val="585858"/>
                </a:solidFill>
                <a:latin typeface="+mn-lt"/>
              </a:rPr>
              <a:t>дашборды</a:t>
            </a:r>
            <a:r>
              <a:rPr lang="ru-RU" sz="1600" dirty="0">
                <a:solidFill>
                  <a:srgbClr val="585858"/>
                </a:solidFill>
                <a:latin typeface="+mn-lt"/>
              </a:rPr>
              <a:t> для контроля расходов и KPI рекламных кампаний в режиме он-</a:t>
            </a:r>
            <a:r>
              <a:rPr lang="ru-RU" sz="1600" dirty="0" err="1">
                <a:solidFill>
                  <a:srgbClr val="585858"/>
                </a:solidFill>
                <a:latin typeface="+mn-lt"/>
              </a:rPr>
              <a:t>лайн</a:t>
            </a:r>
            <a:r>
              <a:rPr lang="ru-RU" sz="1600" dirty="0">
                <a:solidFill>
                  <a:srgbClr val="585858"/>
                </a:solidFill>
                <a:latin typeface="+mn-lt"/>
              </a:rPr>
              <a:t>.</a:t>
            </a:r>
            <a:endParaRPr lang="ru-RU" sz="1600" dirty="0">
              <a:solidFill>
                <a:srgbClr val="434343"/>
              </a:solidFill>
              <a:latin typeface="+mn-lt"/>
            </a:endParaRPr>
          </a:p>
          <a:p>
            <a:pPr marL="342900" indent="-342900" fontAlgn="base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ru-RU" sz="1600" dirty="0">
                <a:solidFill>
                  <a:srgbClr val="585858"/>
                </a:solidFill>
                <a:latin typeface="+mn-lt"/>
              </a:rPr>
              <a:t>Предоставляем ежемесячный отчет по статистике </a:t>
            </a:r>
            <a:r>
              <a:rPr lang="ru-RU" sz="1600" dirty="0" err="1">
                <a:solidFill>
                  <a:srgbClr val="FF0000"/>
                </a:solidFill>
                <a:latin typeface="+mn-lt"/>
              </a:rPr>
              <a:t>Я</a:t>
            </a:r>
            <a:r>
              <a:rPr lang="ru-RU" sz="1600" dirty="0" err="1">
                <a:solidFill>
                  <a:srgbClr val="585858"/>
                </a:solidFill>
                <a:latin typeface="+mn-lt"/>
              </a:rPr>
              <a:t>ндекс.Директ</a:t>
            </a:r>
            <a:r>
              <a:rPr lang="ru-RU" sz="1600" dirty="0">
                <a:solidFill>
                  <a:srgbClr val="585858"/>
                </a:solidFill>
                <a:latin typeface="+mn-lt"/>
              </a:rPr>
              <a:t> и </a:t>
            </a:r>
            <a:r>
              <a:rPr lang="ru-RU" sz="1600" dirty="0" err="1">
                <a:solidFill>
                  <a:srgbClr val="1F497D"/>
                </a:solidFill>
                <a:latin typeface="+mn-lt"/>
              </a:rPr>
              <a:t>G</a:t>
            </a:r>
            <a:r>
              <a:rPr lang="ru-RU" sz="1600" dirty="0" err="1">
                <a:solidFill>
                  <a:srgbClr val="FF0000"/>
                </a:solidFill>
                <a:latin typeface="+mn-lt"/>
              </a:rPr>
              <a:t>o</a:t>
            </a:r>
            <a:r>
              <a:rPr lang="ru-RU" sz="1600" dirty="0" err="1">
                <a:solidFill>
                  <a:srgbClr val="F1C232"/>
                </a:solidFill>
                <a:latin typeface="+mn-lt"/>
              </a:rPr>
              <a:t>o</a:t>
            </a:r>
            <a:r>
              <a:rPr lang="ru-RU" sz="1600" dirty="0" err="1">
                <a:solidFill>
                  <a:srgbClr val="1F497D"/>
                </a:solidFill>
                <a:latin typeface="+mn-lt"/>
              </a:rPr>
              <a:t>g</a:t>
            </a:r>
            <a:r>
              <a:rPr lang="ru-RU" sz="1600" dirty="0" err="1">
                <a:solidFill>
                  <a:srgbClr val="6AA84F"/>
                </a:solidFill>
                <a:latin typeface="+mn-lt"/>
              </a:rPr>
              <a:t>l</a:t>
            </a:r>
            <a:r>
              <a:rPr lang="ru-RU" sz="1600" dirty="0" err="1">
                <a:solidFill>
                  <a:srgbClr val="FF0000"/>
                </a:solidFill>
                <a:latin typeface="+mn-lt"/>
              </a:rPr>
              <a:t>e</a:t>
            </a:r>
            <a:r>
              <a:rPr lang="ru-RU" sz="1600" dirty="0">
                <a:solidFill>
                  <a:srgbClr val="585858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rgbClr val="585858"/>
                </a:solidFill>
                <a:latin typeface="+mn-lt"/>
              </a:rPr>
              <a:t>Adwords</a:t>
            </a:r>
            <a:r>
              <a:rPr lang="ru-RU" sz="1600" dirty="0">
                <a:solidFill>
                  <a:srgbClr val="585858"/>
                </a:solidFill>
                <a:latin typeface="+mn-lt"/>
              </a:rPr>
              <a:t>.</a:t>
            </a:r>
            <a:endParaRPr lang="ru-RU" sz="1600" dirty="0">
              <a:solidFill>
                <a:srgbClr val="434343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708000" cy="73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0" y="7360920"/>
            <a:ext cx="12706800" cy="12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00" y="7707960"/>
            <a:ext cx="2100600" cy="6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/>
          <p:nvPr/>
        </p:nvSpPr>
        <p:spPr>
          <a:xfrm>
            <a:off x="11894760" y="543960"/>
            <a:ext cx="2790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3278880" y="7852320"/>
            <a:ext cx="3555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ru-RU" dirty="0"/>
              <a:t>Зеленоград, к 814 А, 5 этаж, оф. 501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7063920" y="7837200"/>
            <a:ext cx="18123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+7 495 221-18-77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9326520" y="7830000"/>
            <a:ext cx="14541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info@rusoft.ru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11259720" y="7837200"/>
            <a:ext cx="9402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00" y="7707960"/>
            <a:ext cx="2100600" cy="6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/>
          <p:nvPr/>
        </p:nvSpPr>
        <p:spPr>
          <a:xfrm>
            <a:off x="377550" y="1772563"/>
            <a:ext cx="11952900" cy="51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796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Компания </a:t>
            </a:r>
            <a:r>
              <a:rPr lang="ru-RU" sz="2400" b="1" dirty="0" err="1">
                <a:solidFill>
                  <a:srgbClr val="F796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РуСофт</a:t>
            </a:r>
            <a:r>
              <a:rPr lang="ru-RU" sz="2400" b="1" dirty="0">
                <a:solidFill>
                  <a:srgbClr val="F796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всегда </a:t>
            </a:r>
            <a:r>
              <a:rPr lang="ru-RU" sz="2400" b="1" dirty="0" err="1">
                <a:solidFill>
                  <a:srgbClr val="F796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клиентоориентирована</a:t>
            </a:r>
            <a:r>
              <a:rPr lang="ru-RU" sz="2400" b="1" dirty="0">
                <a:solidFill>
                  <a:srgbClr val="F796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поэтому наши специалисты:</a:t>
            </a:r>
            <a:endParaRPr sz="2400" b="1" dirty="0">
              <a:solidFill>
                <a:srgbClr val="F7964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7964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585858"/>
                </a:solidFill>
                <a:latin typeface="+mj-lt"/>
                <a:ea typeface="Times New Roman"/>
                <a:cs typeface="Times New Roman"/>
                <a:sym typeface="Times New Roman"/>
              </a:rPr>
              <a:t>комплексно решают задачи клиента;</a:t>
            </a:r>
            <a:endParaRPr sz="1600" dirty="0">
              <a:solidFill>
                <a:srgbClr val="585858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585858"/>
                </a:solidFill>
                <a:latin typeface="+mj-lt"/>
                <a:ea typeface="Times New Roman"/>
                <a:cs typeface="Times New Roman"/>
                <a:sym typeface="Times New Roman"/>
              </a:rPr>
              <a:t>профессионально разрабатывают сайты от ТЗ до готового продукта по индивидуальным </a:t>
            </a:r>
            <a:r>
              <a:rPr lang="ru-RU" sz="1600" dirty="0" smtClean="0">
                <a:solidFill>
                  <a:srgbClr val="585858"/>
                </a:solidFill>
                <a:latin typeface="+mj-lt"/>
                <a:ea typeface="Times New Roman"/>
                <a:cs typeface="Times New Roman"/>
                <a:sym typeface="Times New Roman"/>
              </a:rPr>
              <a:t>заказам</a:t>
            </a:r>
            <a:r>
              <a:rPr lang="ru-RU" sz="1600" dirty="0">
                <a:solidFill>
                  <a:srgbClr val="585858"/>
                </a:solidFill>
                <a:latin typeface="+mj-lt"/>
                <a:ea typeface="Times New Roman"/>
                <a:cs typeface="Times New Roman"/>
                <a:sym typeface="Times New Roman"/>
              </a:rPr>
              <a:t>;</a:t>
            </a:r>
            <a:endParaRPr sz="1600" dirty="0">
              <a:solidFill>
                <a:srgbClr val="585858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585858"/>
                </a:solidFill>
                <a:latin typeface="+mj-lt"/>
                <a:ea typeface="Times New Roman"/>
                <a:cs typeface="Times New Roman"/>
                <a:sym typeface="Times New Roman"/>
              </a:rPr>
              <a:t>профессионально и комплексно подходят к поисковому продвижению сайтов (SEO);</a:t>
            </a:r>
            <a:endParaRPr sz="1600" dirty="0">
              <a:solidFill>
                <a:srgbClr val="585858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585858"/>
                </a:solidFill>
                <a:latin typeface="+mj-lt"/>
                <a:ea typeface="Times New Roman"/>
                <a:cs typeface="Times New Roman"/>
                <a:sym typeface="Times New Roman"/>
              </a:rPr>
              <a:t>ставят только реальные KPI и выполняют </a:t>
            </a:r>
            <a:r>
              <a:rPr lang="ru-RU" sz="1600" dirty="0" smtClean="0">
                <a:solidFill>
                  <a:srgbClr val="585858"/>
                </a:solidFill>
                <a:latin typeface="+mj-lt"/>
                <a:ea typeface="Times New Roman"/>
                <a:cs typeface="Times New Roman"/>
                <a:sym typeface="Times New Roman"/>
              </a:rPr>
              <a:t>их;</a:t>
            </a:r>
            <a:endParaRPr sz="1600" dirty="0">
              <a:solidFill>
                <a:srgbClr val="585858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585858"/>
                </a:solidFill>
                <a:latin typeface="+mj-lt"/>
                <a:ea typeface="Times New Roman"/>
                <a:cs typeface="Times New Roman"/>
                <a:sym typeface="Times New Roman"/>
              </a:rPr>
              <a:t>оперативно вносят изменения в рекламные кампании;</a:t>
            </a:r>
            <a:endParaRPr sz="1600" dirty="0">
              <a:solidFill>
                <a:srgbClr val="585858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585858"/>
                </a:solidFill>
                <a:latin typeface="+mj-lt"/>
                <a:ea typeface="Times New Roman"/>
                <a:cs typeface="Times New Roman"/>
                <a:sym typeface="Times New Roman"/>
              </a:rPr>
              <a:t>используют средства автоматизации при реализации заданных рекламных стратегий показа</a:t>
            </a:r>
            <a:r>
              <a:rPr lang="ru-RU" sz="1600" dirty="0" smtClean="0">
                <a:solidFill>
                  <a:srgbClr val="585858"/>
                </a:solidFill>
                <a:latin typeface="+mj-lt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457200" indent="-368300">
              <a:lnSpc>
                <a:spcPct val="150000"/>
              </a:lnSpc>
              <a:buClr>
                <a:schemeClr val="dk2"/>
              </a:buClr>
              <a:buSzPts val="2200"/>
              <a:buFont typeface="Wingdings" panose="05000000000000000000" pitchFamily="2" charset="2"/>
              <a:buChar char="Ø"/>
            </a:pPr>
            <a:r>
              <a:rPr lang="ru-RU" sz="1600" u="sng" dirty="0">
                <a:solidFill>
                  <a:srgbClr val="585858"/>
                </a:solidFill>
                <a:latin typeface="Arial" panose="020B0604020202020204" pitchFamily="34" charset="0"/>
              </a:rPr>
              <a:t>используют продвинутые инструменты анализа эффективности рекламных кампаний на основе мультиканальной атрибуции </a:t>
            </a:r>
            <a:endParaRPr sz="1600" dirty="0">
              <a:solidFill>
                <a:srgbClr val="585858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585858"/>
                </a:solidFill>
                <a:latin typeface="+mj-lt"/>
                <a:ea typeface="Times New Roman"/>
                <a:cs typeface="Times New Roman"/>
                <a:sym typeface="Times New Roman"/>
              </a:rPr>
              <a:t>предоставляют клиентам полный доступ и контроль над рекламными кампаниями.</a:t>
            </a:r>
            <a:endParaRPr sz="1600" dirty="0">
              <a:solidFill>
                <a:srgbClr val="585858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58585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377555" y="360895"/>
            <a:ext cx="104511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Преимущества </a:t>
            </a:r>
            <a:r>
              <a:rPr lang="ru-RU" sz="20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которые вы получаете</a:t>
            </a:r>
            <a:r>
              <a:rPr lang="ru-RU" sz="20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-RU" sz="20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выбирая нас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5" y="-40440"/>
            <a:ext cx="12708000" cy="739092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7"/>
          <p:cNvSpPr/>
          <p:nvPr/>
        </p:nvSpPr>
        <p:spPr>
          <a:xfrm>
            <a:off x="1603300" y="1560550"/>
            <a:ext cx="110457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Квалифицированных специалистов</a:t>
            </a:r>
            <a:endParaRPr sz="400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70" name="Google Shape;27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0" y="7360920"/>
            <a:ext cx="12706920" cy="125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00" y="7707960"/>
            <a:ext cx="2100600" cy="63324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7"/>
          <p:cNvSpPr/>
          <p:nvPr/>
        </p:nvSpPr>
        <p:spPr>
          <a:xfrm>
            <a:off x="11894760" y="543960"/>
            <a:ext cx="351720" cy="27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3278880" y="7852320"/>
            <a:ext cx="3555720" cy="3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ru-RU" dirty="0"/>
              <a:t>Зеленоград, к 814 А, 5 этаж, оф. 501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7063920" y="7837200"/>
            <a:ext cx="1812240" cy="3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+7 495 221-18-77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7"/>
          <p:cNvSpPr/>
          <p:nvPr/>
        </p:nvSpPr>
        <p:spPr>
          <a:xfrm>
            <a:off x="9326520" y="7830000"/>
            <a:ext cx="1454040" cy="3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info@rusoft.ru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7"/>
          <p:cNvSpPr/>
          <p:nvPr/>
        </p:nvSpPr>
        <p:spPr>
          <a:xfrm>
            <a:off x="11259720" y="7837200"/>
            <a:ext cx="940320" cy="3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7"/>
          <p:cNvSpPr/>
          <p:nvPr/>
        </p:nvSpPr>
        <p:spPr>
          <a:xfrm>
            <a:off x="576000" y="2374920"/>
            <a:ext cx="11111700" cy="1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400" b="0" i="0" u="none" strike="noStrike" cap="none" dirty="0" smtClean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400" dirty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400" b="0" i="0" u="none" strike="noStrike" cap="none" dirty="0" smtClean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400" dirty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400" b="0" i="0" u="none" strike="noStrike" cap="none" dirty="0" smtClean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400" dirty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400" b="0" i="0" u="none" strike="noStrike" cap="none" dirty="0" smtClean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400" dirty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400" b="0" i="0" u="none" strike="noStrike" cap="none" dirty="0" smtClean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400" dirty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400" b="0" i="0" u="none" strike="noStrike" cap="none" dirty="0" smtClean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400" dirty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400" b="0" i="0" u="none" strike="noStrike" cap="none" dirty="0" smtClean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0" i="0" u="none" strike="noStrike" cap="none" dirty="0" smtClean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Штат </a:t>
            </a:r>
            <a:r>
              <a:rPr lang="ru-RU" sz="3400" b="0" i="0" u="none" strike="noStrike" cap="none" dirty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состоит 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0" i="0" u="none" strike="noStrike" cap="none" dirty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из более чем </a:t>
            </a:r>
            <a:r>
              <a:rPr lang="ru-RU" sz="3400" b="0" i="0" u="none" strike="noStrike" cap="none" dirty="0">
                <a:solidFill>
                  <a:srgbClr val="F79646"/>
                </a:solidFill>
                <a:latin typeface="Merriweather"/>
                <a:ea typeface="Merriweather"/>
                <a:cs typeface="Merriweather"/>
                <a:sym typeface="Merriweather"/>
              </a:rPr>
              <a:t>20</a:t>
            </a:r>
            <a:r>
              <a:rPr lang="ru-RU" sz="3400" b="0" i="0" u="none" strike="noStrike" cap="none" dirty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3400" dirty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профессионалов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7"/>
          <p:cNvSpPr/>
          <p:nvPr/>
        </p:nvSpPr>
        <p:spPr>
          <a:xfrm>
            <a:off x="821520" y="1548000"/>
            <a:ext cx="47016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7"/>
          <p:cNvSpPr/>
          <p:nvPr/>
        </p:nvSpPr>
        <p:spPr>
          <a:xfrm>
            <a:off x="663480" y="6700920"/>
            <a:ext cx="112320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7"/>
          <p:cNvSpPr/>
          <p:nvPr/>
        </p:nvSpPr>
        <p:spPr>
          <a:xfrm>
            <a:off x="403200" y="370800"/>
            <a:ext cx="103773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Преимущества </a:t>
            </a:r>
            <a:r>
              <a:rPr lang="ru-RU" sz="20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которые вы получаете, выбирая нас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775" y="2296943"/>
            <a:ext cx="12468225" cy="347662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748"/>
            <a:ext cx="12708000" cy="735876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/>
          <p:nvPr/>
        </p:nvSpPr>
        <p:spPr>
          <a:xfrm>
            <a:off x="403200" y="370800"/>
            <a:ext cx="1037736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3600" dirty="0" smtClean="0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Отзывы о нас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0" y="7360920"/>
            <a:ext cx="12706920" cy="125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00" y="7707960"/>
            <a:ext cx="2100600" cy="63324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/>
          <p:nvPr/>
        </p:nvSpPr>
        <p:spPr>
          <a:xfrm>
            <a:off x="11735945" y="543950"/>
            <a:ext cx="4377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6"/>
          <p:cNvSpPr/>
          <p:nvPr/>
        </p:nvSpPr>
        <p:spPr>
          <a:xfrm>
            <a:off x="3278880" y="7852320"/>
            <a:ext cx="3555720" cy="3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ru-RU" dirty="0"/>
              <a:t>Зеленоград, к 814 А, 5 этаж, оф. 501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7063920" y="7837200"/>
            <a:ext cx="1812240" cy="3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+7 495 221-18-77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6"/>
          <p:cNvSpPr/>
          <p:nvPr/>
        </p:nvSpPr>
        <p:spPr>
          <a:xfrm>
            <a:off x="9326520" y="7830000"/>
            <a:ext cx="1454040" cy="3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info@rusoft.ru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6"/>
          <p:cNvSpPr/>
          <p:nvPr/>
        </p:nvSpPr>
        <p:spPr>
          <a:xfrm>
            <a:off x="11259720" y="7837200"/>
            <a:ext cx="940320" cy="3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6"/>
          <p:cNvSpPr/>
          <p:nvPr/>
        </p:nvSpPr>
        <p:spPr>
          <a:xfrm>
            <a:off x="1358650" y="2073729"/>
            <a:ext cx="10377300" cy="126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6"/>
          <p:cNvSpPr/>
          <p:nvPr/>
        </p:nvSpPr>
        <p:spPr>
          <a:xfrm>
            <a:off x="821520" y="1548000"/>
            <a:ext cx="47016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6"/>
          <p:cNvSpPr/>
          <p:nvPr/>
        </p:nvSpPr>
        <p:spPr>
          <a:xfrm>
            <a:off x="968400" y="6853320"/>
            <a:ext cx="112320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2" name="Picture 10" descr="https://lh4.googleusercontent.com/vIcV9LcFYhVfTTa97iMSDkde4ACN6hMZ20sdoHq8yyBZN7CHEegnV8tvNAgYdqj6iOdG9DWpOxZC995gzfZqc1qZ_3gkjI3ld9AhsVRfd9daScMweneyKjdRLvmbgJeAuKJcG6dgy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4" y="1687908"/>
            <a:ext cx="4250913" cy="555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lh6.googleusercontent.com/ZkiBpGCSyQuwDvtVy4zmcRpC3ee4WjDKaAgIAd-M56KwgM6x-yDs4d_Tob5zYsZKu05PVK4D8g5f6WCgQRxXuN22t2SwhiTjUdVXxSMGtTCqkadzb8j7gSdkvOxNnexrWGW12sDZfu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67" y="1687908"/>
            <a:ext cx="3955939" cy="558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lh3.googleusercontent.com/VElSdmvUaksuPi2KpNTRnfOgmzV2bOSMaSuwrrtDT1en2GCSYET9YaKn5ofKAIpD4x7SdVXx6vRF2pkcI53B5S5mp8V7Ly2n9LdShW8KodQ1xTlZ7_hFNGJ6gbDYaYJqHf6bC5E3LX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263" y="1687909"/>
            <a:ext cx="3646937" cy="55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39087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1158" y="-8280"/>
            <a:ext cx="12708000" cy="735876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/>
          <p:nvPr/>
        </p:nvSpPr>
        <p:spPr>
          <a:xfrm>
            <a:off x="403200" y="370800"/>
            <a:ext cx="10377360" cy="6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3600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Преимущества </a:t>
            </a:r>
            <a:r>
              <a:rPr lang="ru-RU" sz="20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которые вы получаете, выбирая нас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0" y="7360920"/>
            <a:ext cx="12706920" cy="125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00" y="7707960"/>
            <a:ext cx="2100600" cy="63324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/>
          <p:nvPr/>
        </p:nvSpPr>
        <p:spPr>
          <a:xfrm>
            <a:off x="11735945" y="543950"/>
            <a:ext cx="4377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6"/>
          <p:cNvSpPr/>
          <p:nvPr/>
        </p:nvSpPr>
        <p:spPr>
          <a:xfrm>
            <a:off x="3278880" y="7852320"/>
            <a:ext cx="3555720" cy="3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ru-RU" dirty="0"/>
              <a:t>Зеленоград, к 814 А, 5 этаж, оф. 501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7063920" y="7837200"/>
            <a:ext cx="1812240" cy="3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+7 495 221-18-77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6"/>
          <p:cNvSpPr/>
          <p:nvPr/>
        </p:nvSpPr>
        <p:spPr>
          <a:xfrm>
            <a:off x="9326520" y="7830000"/>
            <a:ext cx="1454040" cy="3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info@rusoft.ru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6"/>
          <p:cNvSpPr/>
          <p:nvPr/>
        </p:nvSpPr>
        <p:spPr>
          <a:xfrm>
            <a:off x="11259720" y="7837200"/>
            <a:ext cx="940320" cy="3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6"/>
          <p:cNvSpPr/>
          <p:nvPr/>
        </p:nvSpPr>
        <p:spPr>
          <a:xfrm>
            <a:off x="1358650" y="2073729"/>
            <a:ext cx="10377300" cy="126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Более </a:t>
            </a:r>
            <a:r>
              <a:rPr lang="ru-RU" sz="9600" dirty="0">
                <a:solidFill>
                  <a:srgbClr val="F79646"/>
                </a:solidFill>
                <a:latin typeface="Merriweather"/>
                <a:ea typeface="Merriweather"/>
                <a:cs typeface="Merriweather"/>
                <a:sym typeface="Merriweather"/>
              </a:rPr>
              <a:t>8</a:t>
            </a:r>
            <a:r>
              <a:rPr lang="ru-RU" sz="2800" b="0" i="0" u="none" strike="noStrike" cap="none" dirty="0" smtClean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2800" b="0" i="0" u="none" strike="noStrike" cap="none" dirty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лет </a:t>
            </a:r>
            <a:r>
              <a:rPr lang="ru-RU" sz="2800" dirty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с нами</a:t>
            </a:r>
            <a:r>
              <a:rPr lang="ru-RU" sz="2400" dirty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endParaRPr sz="2400" dirty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6"/>
          <p:cNvSpPr/>
          <p:nvPr/>
        </p:nvSpPr>
        <p:spPr>
          <a:xfrm>
            <a:off x="821520" y="1548000"/>
            <a:ext cx="47016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6"/>
          <p:cNvSpPr/>
          <p:nvPr/>
        </p:nvSpPr>
        <p:spPr>
          <a:xfrm>
            <a:off x="968400" y="6853320"/>
            <a:ext cx="112320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1504900" y="1553225"/>
            <a:ext cx="113721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4000" b="1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Надёжность</a:t>
            </a:r>
            <a:endParaRPr sz="4000" b="1">
              <a:solidFill>
                <a:schemeClr val="accent6"/>
              </a:solidFill>
            </a:endParaRPr>
          </a:p>
        </p:txBody>
      </p:sp>
      <p:pic>
        <p:nvPicPr>
          <p:cNvPr id="1026" name="Picture 2" descr="https://lh4.googleusercontent.com/zhZYSef_PGwWqrvlWRNPzZ_OuR6AWXyqgzLzfiI1CcKDtwN7mc2sTZXCCBE4Hbqvea54fUp7dP2X8haCwFSpjYGN2oAzpXc_z_oke2dJ92Zmvdv8tQ2os8TCMJ7OD0mBn7DYlGHLX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7" y="3194137"/>
            <a:ext cx="12005953" cy="38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120"/>
            <a:ext cx="12708000" cy="73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/>
          <p:nvPr/>
        </p:nvSpPr>
        <p:spPr>
          <a:xfrm>
            <a:off x="739080" y="360720"/>
            <a:ext cx="104511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Преимущества </a:t>
            </a:r>
            <a:r>
              <a:rPr lang="ru-RU" sz="20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которые вы получаете, выбирая нас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5" y="7373820"/>
            <a:ext cx="12706800" cy="12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00" y="7707960"/>
            <a:ext cx="2100600" cy="6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/>
          <p:nvPr/>
        </p:nvSpPr>
        <p:spPr>
          <a:xfrm>
            <a:off x="11894760" y="543960"/>
            <a:ext cx="2790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3278880" y="7852320"/>
            <a:ext cx="3555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ru-RU" dirty="0"/>
              <a:t>Зеленоград, к 814 А, 5 этаж, оф. 501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7063920" y="7837200"/>
            <a:ext cx="18123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+7 495 221-18-77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9326520" y="7830000"/>
            <a:ext cx="14541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info@rusoft.ru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11259720" y="7837200"/>
            <a:ext cx="9402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3C5A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rusoft.ru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821520" y="1548000"/>
            <a:ext cx="4701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564050" y="1548000"/>
            <a:ext cx="120372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4000" b="1" dirty="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Умение</a:t>
            </a:r>
            <a:r>
              <a:rPr lang="ru-RU" sz="4000" dirty="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4000" dirty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анализировать данные </a:t>
            </a:r>
            <a:endParaRPr sz="4000" dirty="0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и выстраивать отчёты сквозной аналитики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25" descr="каллтрекинг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6513" y="3503150"/>
            <a:ext cx="403860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 descr="инфоклиника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6650" y="319835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 descr="google_data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788" y="3198338"/>
            <a:ext cx="27622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5" descr="OWOX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4041" y="5079486"/>
            <a:ext cx="3555600" cy="186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9" name="Picture 11" descr="https://lh4.googleusercontent.com/mmIXKegjgl0sGizPyz7xynn32CJpBBA6eu5TzIjWEHNiz8ohgAVn9g1un_dMBAiInEb6_-I6fLfOjkZ4HKWDjlMAGMrZMjuz1MYzdHQKa4rjlrmR8V5GNXC-uiNeMvxlH2p1TnqLOI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70" y="4965631"/>
            <a:ext cx="4206778" cy="210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4.googleusercontent.com/rjl1HAO79ioWZGuUJ9NknD6yiQ9FPfjzteLbQlv0ycVJBnzuVZJ3xE8VyInVe_vqBQWIhoNZWBF83hLtBCGD96T0xkiPLQaJHO6CL9koyTloR5LDpk1-k3qfe2HNVAXRlIBzbEQN3L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94" y="5070195"/>
            <a:ext cx="31718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460</Words>
  <Application>Microsoft Office PowerPoint</Application>
  <PresentationFormat>Произвольный</PresentationFormat>
  <Paragraphs>157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Courier New</vt:lpstr>
      <vt:lpstr>Merriweather</vt:lpstr>
      <vt:lpstr>Wingdings</vt:lpstr>
      <vt:lpstr>Geneva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10</cp:revision>
  <dcterms:modified xsi:type="dcterms:W3CDTF">2019-11-27T12:24:06Z</dcterms:modified>
</cp:coreProperties>
</file>